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60" r:id="rId5"/>
    <p:sldId id="277" r:id="rId6"/>
    <p:sldId id="323" r:id="rId7"/>
    <p:sldId id="331" r:id="rId8"/>
    <p:sldId id="333" r:id="rId9"/>
    <p:sldId id="334" r:id="rId10"/>
    <p:sldId id="280" r:id="rId11"/>
    <p:sldId id="329" r:id="rId12"/>
    <p:sldId id="324" r:id="rId13"/>
    <p:sldId id="330" r:id="rId14"/>
    <p:sldId id="325" r:id="rId15"/>
    <p:sldId id="319" r:id="rId16"/>
    <p:sldId id="321" r:id="rId17"/>
    <p:sldId id="290" r:id="rId18"/>
    <p:sldId id="327" r:id="rId19"/>
    <p:sldId id="332" r:id="rId20"/>
    <p:sldId id="374" r:id="rId21"/>
    <p:sldId id="375" r:id="rId22"/>
    <p:sldId id="288" r:id="rId23"/>
    <p:sldId id="365" r:id="rId24"/>
    <p:sldId id="291" r:id="rId25"/>
    <p:sldId id="366" r:id="rId26"/>
    <p:sldId id="295" r:id="rId27"/>
    <p:sldId id="367" r:id="rId28"/>
    <p:sldId id="298" r:id="rId29"/>
    <p:sldId id="368" r:id="rId30"/>
    <p:sldId id="302" r:id="rId31"/>
    <p:sldId id="369" r:id="rId32"/>
    <p:sldId id="304" r:id="rId33"/>
    <p:sldId id="370" r:id="rId34"/>
    <p:sldId id="308" r:id="rId35"/>
    <p:sldId id="371" r:id="rId36"/>
    <p:sldId id="310" r:id="rId37"/>
    <p:sldId id="372" r:id="rId38"/>
    <p:sldId id="312" r:id="rId39"/>
    <p:sldId id="373" r:id="rId40"/>
    <p:sldId id="313" r:id="rId41"/>
    <p:sldId id="376" r:id="rId4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en Mendel - ten Napel" userId="9947d365-22db-42f5-837e-85330c9d8db0" providerId="ADAL" clId="{6F1DBB66-C6C5-43E7-BC54-637589462837}"/>
    <pc:docChg chg="delSld">
      <pc:chgData name="Regien Mendel - ten Napel" userId="9947d365-22db-42f5-837e-85330c9d8db0" providerId="ADAL" clId="{6F1DBB66-C6C5-43E7-BC54-637589462837}" dt="2023-06-21T14:32:50.541" v="1" actId="47"/>
      <pc:docMkLst>
        <pc:docMk/>
      </pc:docMkLst>
      <pc:sldChg chg="del">
        <pc:chgData name="Regien Mendel - ten Napel" userId="9947d365-22db-42f5-837e-85330c9d8db0" providerId="ADAL" clId="{6F1DBB66-C6C5-43E7-BC54-637589462837}" dt="2023-06-21T14:32:50.541" v="1" actId="47"/>
        <pc:sldMkLst>
          <pc:docMk/>
          <pc:sldMk cId="3523336239" sldId="328"/>
        </pc:sldMkLst>
      </pc:sldChg>
      <pc:sldChg chg="del">
        <pc:chgData name="Regien Mendel - ten Napel" userId="9947d365-22db-42f5-837e-85330c9d8db0" providerId="ADAL" clId="{6F1DBB66-C6C5-43E7-BC54-637589462837}" dt="2023-06-21T14:32:49.679" v="0" actId="47"/>
        <pc:sldMkLst>
          <pc:docMk/>
          <pc:sldMk cId="580256165" sldId="3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96A0F-6C15-D4E9-89FA-27F490F0B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4D81EB-BAE2-2F15-5514-66571962D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6CDF32-CCE5-25AC-B9B8-F1F522DA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466-C14A-4D82-9CDA-5B45E1FC228C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FCD2B-AB9F-6762-4771-A79BD851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17BE81-3D8A-79E9-B4A9-A30013BC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E67C-39A1-49FB-95BD-5C2B6C30DE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18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1F1B7-E7B3-DCA4-D4B0-4F6E3FB5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10BC69-F1A9-2023-BB6E-634714047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B9A304-3FA9-67DF-839F-F9E396E58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466-C14A-4D82-9CDA-5B45E1FC228C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F71FEC-D00D-C805-E5B3-8DA56628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E030E7-D2FC-1535-84DE-7633834B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E67C-39A1-49FB-95BD-5C2B6C30DE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30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651EBF7-0B88-BFEE-658A-E0CC68F31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328FAB8-10D5-6E01-6689-C77E75FD5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63AEB1-3BF5-8F18-5DA7-CB612F4C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466-C14A-4D82-9CDA-5B45E1FC228C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2956B3-6AA2-0703-2330-D891ED49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840372-A549-EBBE-B61E-85F5884E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E67C-39A1-49FB-95BD-5C2B6C30DE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168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7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2B750-32E0-BF7F-6DC3-EC4FC605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F50D3A-6919-6734-6286-AB521DA48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C51799-CFAD-C83B-589B-70B6E244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466-C14A-4D82-9CDA-5B45E1FC228C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2BE2B8-DEA2-FBAC-1377-92181735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C4AD21-671B-6802-E4D7-2B8503AB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E67C-39A1-49FB-95BD-5C2B6C30DE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50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CC6F0-EC3D-9C2C-711A-44388BFE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CE8EBA-F86A-37C0-BE96-0BCAB0A38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541961-8395-870F-8857-379B2C84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466-C14A-4D82-9CDA-5B45E1FC228C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E41B3D-9522-7543-4E2A-A840339D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947BDF-CFBD-D086-CA24-855FB4CE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E67C-39A1-49FB-95BD-5C2B6C30DE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81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42AA6-A8BE-2B8D-E15C-A4E9504F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295BC2-ADB3-E37A-409F-3639D0E97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76F512-4153-48F4-7195-563D3CF54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CF2F2D-EBB2-6968-8955-0CDF5F9B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466-C14A-4D82-9CDA-5B45E1FC228C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BFCE3C-D95A-1876-384B-59FEE4B9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46B541-2369-1857-8CCE-3165DA0B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E67C-39A1-49FB-95BD-5C2B6C30DE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35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B6187-560C-F197-42D4-007108C9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87E338-B822-9323-45D4-627FA3483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6AE70A-7166-5EED-F038-F37E67AEB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A31D744-DF9A-88B3-4AF9-7DEFB30C4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B9E86B-4E8A-18E2-0B4A-6F0422288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FC1F0AC-D742-604A-A49E-B17168A2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466-C14A-4D82-9CDA-5B45E1FC228C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2DF755C-0ADF-9EBF-7FED-C73AC5E0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73D1537-19B7-90BD-E883-42CFE206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E67C-39A1-49FB-95BD-5C2B6C30DE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21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6F556-E499-D709-3402-8444ABBB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E93D7E3-DCCA-9E63-5AC4-029635AC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466-C14A-4D82-9CDA-5B45E1FC228C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C4A0BA-F532-6662-0625-672CDEA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9054C87-C7C6-C6C6-17F3-522DC5D0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E67C-39A1-49FB-95BD-5C2B6C30DE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6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8C8132-D7A2-4FCB-DD0B-0606ADCC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466-C14A-4D82-9CDA-5B45E1FC228C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BE3BDE7-7D41-2122-6A6D-E72E59AD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5C881F-F314-42C8-74E8-6B961E10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E67C-39A1-49FB-95BD-5C2B6C30DE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32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4EC3E-D42F-FA63-79B8-F81FDC13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58246C-334A-7555-F252-33C04B337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931B6F-C20D-C59A-B772-BE4BE7C14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700C0A-2EDF-88C7-8D9B-2EED41FD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466-C14A-4D82-9CDA-5B45E1FC228C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F93702-125C-C18E-56AB-DFAD8395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4CED78-8F93-FD3C-2D53-AA7F5522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E67C-39A1-49FB-95BD-5C2B6C30DE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8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3EC50-1183-A06D-BA3E-C8F7A2FF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600BC7A-43B5-8A0B-7EF6-312128EF8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FE9ED-B5A3-50C9-4AA5-50645E64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B49074-3264-4A34-FCC6-26F3A4C7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466-C14A-4D82-9CDA-5B45E1FC228C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3694D1-D463-0F6E-4EED-4CA24960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6B20A7-7F7C-411E-D0E9-7A6A4CCA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E67C-39A1-49FB-95BD-5C2B6C30DE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48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A27B58-C652-14FD-EAD2-392EB9AD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EA3C6B-131D-A60F-0BEC-81E661E2B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F683F2-BBAA-8B2E-4255-62AE542AA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C6466-C14A-4D82-9CDA-5B45E1FC228C}" type="datetimeFigureOut">
              <a:rPr lang="nl-NL" smtClean="0"/>
              <a:t>21-6-2023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21FFC0-5685-2445-9E2E-2CA78E25F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5811A0-46FD-07C1-2480-D5319304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1E67C-39A1-49FB-95BD-5C2B6C30DE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05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e-register.n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rnemersplein.kvk.nl/risico-inventarisatie-rie-opstellen-voor-uw-bedrijf/" TargetMode="External"/><Relationship Id="rId2" Type="http://schemas.openxmlformats.org/officeDocument/2006/relationships/hyperlink" Target="https://werkdrukkompas.n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layer.vimeo.com/video/303269272?color&amp;autopause=0&amp;loop=0&amp;muted=0&amp;title=0&amp;portrait=0&amp;byline=0#t=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Kruiwagen vol opgestapeld fruit, met afgeknipte takjes erop">
            <a:extLst>
              <a:ext uri="{FF2B5EF4-FFF2-40B4-BE49-F238E27FC236}">
                <a16:creationId xmlns:a16="http://schemas.microsoft.com/office/drawing/2014/main" id="{10F949E1-253D-79DD-136A-5234280BC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r="8532" b="9092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2D5531-B55F-A14A-72E9-9B7675400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/>
              <a:t>Maandag 5 juni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F239DA-BCBE-FBD0-E202-42D844DAA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nl-NL" sz="2000"/>
              <a:t>Groene Retail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238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F5B212-4D93-4805-A5A7-45598B320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74000"/>
            <a:ext cx="9160600" cy="7200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Veilig en gezond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1B395-F7E6-4B2F-9DF8-2D91AF4D6983}"/>
              </a:ext>
            </a:extLst>
          </p:cNvPr>
          <p:cNvSpPr txBox="1"/>
          <p:nvPr/>
        </p:nvSpPr>
        <p:spPr>
          <a:xfrm>
            <a:off x="720000" y="2006600"/>
            <a:ext cx="86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RIE als basis, Risico Inventarisatie en Evaluatie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5A0CC9-2356-4142-8CF4-90121EC5E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91" y="4699651"/>
            <a:ext cx="5766169" cy="15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18C23-8449-6BDE-BD08-E75E3F5C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RI&amp;E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87DD05-830F-DB8D-B606-7AEB1AEE7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333333"/>
                </a:solidFill>
                <a:effectLst/>
                <a:latin typeface="RO Sans"/>
              </a:rPr>
              <a:t> Dit is een verplichte evaluatie van de risico’s op de werkvloer voor het personeel.</a:t>
            </a:r>
          </a:p>
          <a:p>
            <a:endParaRPr lang="nl-NL" dirty="0">
              <a:solidFill>
                <a:srgbClr val="333333"/>
              </a:solidFill>
              <a:latin typeface="RO Sans"/>
            </a:endParaRPr>
          </a:p>
          <a:p>
            <a:r>
              <a:rPr lang="nl-NL" dirty="0">
                <a:solidFill>
                  <a:srgbClr val="333333"/>
                </a:solidFill>
                <a:latin typeface="RO Sans"/>
              </a:rPr>
              <a:t>Je brengt in kaart welke risico’s er zijn en maakt een plan van aanpak. </a:t>
            </a:r>
          </a:p>
          <a:p>
            <a:endParaRPr lang="nl-NL" dirty="0">
              <a:solidFill>
                <a:srgbClr val="333333"/>
              </a:solidFill>
              <a:latin typeface="RO Sans"/>
            </a:endParaRPr>
          </a:p>
          <a:p>
            <a:r>
              <a:rPr lang="nl-NL" dirty="0">
                <a:solidFill>
                  <a:srgbClr val="333333"/>
                </a:solidFill>
                <a:latin typeface="RO Sans"/>
              </a:rPr>
              <a:t>Daarin staat wat je eraan gaat doen om je personeel veilig en gezond te laten werken.</a:t>
            </a:r>
          </a:p>
          <a:p>
            <a:endParaRPr lang="nl-NL" dirty="0">
              <a:solidFill>
                <a:srgbClr val="333333"/>
              </a:solidFill>
              <a:latin typeface="RO Sans"/>
            </a:endParaRPr>
          </a:p>
          <a:p>
            <a:r>
              <a:rPr lang="nl-NL" dirty="0">
                <a:hlinkClick r:id="rId2"/>
              </a:rPr>
              <a:t>RIE register - bedrijven en </a:t>
            </a:r>
            <a:r>
              <a:rPr lang="nl-NL" dirty="0" err="1">
                <a:hlinkClick r:id="rId2"/>
              </a:rPr>
              <a:t>veiligheidskundigen</a:t>
            </a:r>
            <a:r>
              <a:rPr lang="nl-NL" dirty="0">
                <a:hlinkClick r:id="rId2"/>
              </a:rPr>
              <a:t> (rie-register.nl)</a:t>
            </a:r>
            <a:endParaRPr lang="nl-NL" dirty="0">
              <a:solidFill>
                <a:srgbClr val="333333"/>
              </a:solidFill>
              <a:latin typeface="RO San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405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2110" y="337930"/>
            <a:ext cx="7729728" cy="1188720"/>
          </a:xfrm>
        </p:spPr>
        <p:txBody>
          <a:bodyPr/>
          <a:lstStyle/>
          <a:p>
            <a:r>
              <a:rPr lang="nl-NL" dirty="0"/>
              <a:t>De uitvoering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56523" y="1526650"/>
            <a:ext cx="9899373" cy="5178950"/>
          </a:xfrm>
        </p:spPr>
        <p:txBody>
          <a:bodyPr>
            <a:normAutofit fontScale="77500" lnSpcReduction="20000"/>
          </a:bodyPr>
          <a:lstStyle/>
          <a:p>
            <a:pPr marL="342900" indent="-342900"/>
            <a:r>
              <a:rPr lang="nl-NL" b="1" dirty="0"/>
              <a:t>Stap 1</a:t>
            </a:r>
            <a:r>
              <a:rPr lang="nl-NL" dirty="0"/>
              <a:t>: Inventarisatie: Welke risico’s spelen er in het bedrijf/de organisatie?</a:t>
            </a:r>
            <a:br>
              <a:rPr lang="nl-NL" dirty="0"/>
            </a:br>
            <a:r>
              <a:rPr lang="nl-NL" dirty="0"/>
              <a:t>Resultaat: een </a:t>
            </a:r>
            <a:r>
              <a:rPr lang="nl-NL" u="sng" dirty="0"/>
              <a:t>lijst</a:t>
            </a:r>
            <a:r>
              <a:rPr lang="nl-NL" dirty="0"/>
              <a:t> met alle risico’s in het bedrijf.</a:t>
            </a:r>
          </a:p>
          <a:p>
            <a:endParaRPr lang="nl-NL" dirty="0"/>
          </a:p>
          <a:p>
            <a:pPr marL="342900" indent="-342900"/>
            <a:r>
              <a:rPr lang="nl-NL" b="1" dirty="0"/>
              <a:t>Stap 2</a:t>
            </a:r>
            <a:r>
              <a:rPr lang="nl-NL" dirty="0"/>
              <a:t>: Evaluatie: Hoe groot is het risico?</a:t>
            </a:r>
            <a:br>
              <a:rPr lang="nl-NL" dirty="0"/>
            </a:br>
            <a:r>
              <a:rPr lang="nl-NL" dirty="0"/>
              <a:t>Resultaat: de risico’s staan in </a:t>
            </a:r>
            <a:r>
              <a:rPr lang="nl-NL" u="sng" dirty="0"/>
              <a:t>volgorde</a:t>
            </a:r>
            <a:r>
              <a:rPr lang="nl-NL" dirty="0"/>
              <a:t> van belangrijkheid.</a:t>
            </a:r>
          </a:p>
          <a:p>
            <a:endParaRPr lang="nl-NL" dirty="0"/>
          </a:p>
          <a:p>
            <a:pPr marL="342900" indent="-342900"/>
            <a:r>
              <a:rPr lang="nl-NL" b="1" dirty="0"/>
              <a:t>Stap 3</a:t>
            </a:r>
            <a:r>
              <a:rPr lang="nl-NL" dirty="0"/>
              <a:t>: Plan van aanpak: Welke maatregelen?</a:t>
            </a:r>
            <a:br>
              <a:rPr lang="nl-NL" dirty="0"/>
            </a:br>
            <a:r>
              <a:rPr lang="nl-NL" dirty="0"/>
              <a:t>Resultaat: een plan waarin staat </a:t>
            </a:r>
            <a:r>
              <a:rPr lang="nl-NL" u="sng" dirty="0"/>
              <a:t>wie, wanneer welke </a:t>
            </a:r>
            <a:r>
              <a:rPr lang="nl-NL" dirty="0"/>
              <a:t>maatregel gaat treffen om de risico’s te verminderen.</a:t>
            </a:r>
          </a:p>
          <a:p>
            <a:endParaRPr lang="nl-NL" dirty="0"/>
          </a:p>
          <a:p>
            <a:pPr marL="342900" indent="-342900"/>
            <a:r>
              <a:rPr lang="nl-NL" b="1" dirty="0"/>
              <a:t>Stap 4</a:t>
            </a:r>
            <a:r>
              <a:rPr lang="nl-NL" dirty="0"/>
              <a:t>: Toetsen van de RI&amp;E: Door een arbodienst of </a:t>
            </a:r>
            <a:r>
              <a:rPr lang="nl-NL" dirty="0" err="1"/>
              <a:t>arbodeskundige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/>
              <a:t>(deze stap is niet verplicht voor bedrijven met maximaal 25 werknemers die gebruik maken van een erkend Branche RI&amp;E instrument)</a:t>
            </a:r>
            <a:br>
              <a:rPr lang="nl-NL" dirty="0"/>
            </a:br>
            <a:r>
              <a:rPr lang="nl-NL" dirty="0"/>
              <a:t>Resultaat: Een </a:t>
            </a:r>
            <a:r>
              <a:rPr lang="nl-NL" u="sng" dirty="0"/>
              <a:t>goedgekeurde RI&amp;E</a:t>
            </a:r>
            <a:r>
              <a:rPr lang="nl-NL" dirty="0"/>
              <a:t>, die voldoet aan de wettelijke eisen.</a:t>
            </a:r>
          </a:p>
          <a:p>
            <a:endParaRPr lang="nl-NL" dirty="0"/>
          </a:p>
          <a:p>
            <a:pPr marL="342900" indent="-342900"/>
            <a:r>
              <a:rPr lang="nl-NL" b="1" dirty="0"/>
              <a:t>Stap 5</a:t>
            </a:r>
            <a:r>
              <a:rPr lang="nl-NL" dirty="0"/>
              <a:t>: Aan de slag: uitvoeren en evalueren van het Plan van Aanpak</a:t>
            </a:r>
            <a:br>
              <a:rPr lang="nl-NL" dirty="0"/>
            </a:br>
            <a:r>
              <a:rPr lang="nl-NL" dirty="0"/>
              <a:t>Resultaat: de maatregelen zijn </a:t>
            </a:r>
            <a:r>
              <a:rPr lang="nl-NL" u="sng" dirty="0"/>
              <a:t>ingevoerd</a:t>
            </a:r>
            <a:r>
              <a:rPr lang="nl-NL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502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29BC3A-6D1F-4706-8558-51487F90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Hulpmiddelen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CC6009-1B06-BE81-9443-F17D80CD2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hlinkClick r:id="rId2"/>
              </a:rPr>
              <a:t>Surveys</a:t>
            </a:r>
            <a:r>
              <a:rPr lang="nl-NL" dirty="0">
                <a:hlinkClick r:id="rId2"/>
              </a:rPr>
              <a:t> - </a:t>
            </a:r>
            <a:r>
              <a:rPr lang="nl-NL" dirty="0" err="1">
                <a:hlinkClick r:id="rId2"/>
              </a:rPr>
              <a:t>inPreventie</a:t>
            </a:r>
            <a:r>
              <a:rPr lang="nl-NL" dirty="0">
                <a:hlinkClick r:id="rId2"/>
              </a:rPr>
              <a:t> (werkdrukkompas.nl)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Zelf RI&amp;E opstellen</a:t>
            </a:r>
          </a:p>
          <a:p>
            <a:r>
              <a:rPr lang="nl-NL" dirty="0">
                <a:hlinkClick r:id="rId3"/>
              </a:rPr>
              <a:t>Risico-inventarisatie (RI&amp;E) opstellen | Ondernemersplein - KVK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0619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maakt de RI&amp;E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Preventiemedewerker (iemand die zich bezig houdt met veiligheid en gezondheid)</a:t>
            </a:r>
          </a:p>
          <a:p>
            <a:endParaRPr lang="nl-NL" dirty="0"/>
          </a:p>
          <a:p>
            <a:r>
              <a:rPr lang="nl-NL" dirty="0"/>
              <a:t>Personeel</a:t>
            </a:r>
          </a:p>
          <a:p>
            <a:endParaRPr lang="nl-NL" dirty="0"/>
          </a:p>
          <a:p>
            <a:r>
              <a:rPr lang="nl-NL" dirty="0"/>
              <a:t>Arbodienst</a:t>
            </a:r>
          </a:p>
          <a:p>
            <a:endParaRPr lang="nl-NL" dirty="0"/>
          </a:p>
          <a:p>
            <a:r>
              <a:rPr lang="nl-NL" dirty="0"/>
              <a:t>Moet getoetst worden door een gecertificeerde Arbo deskundige of arbodienst.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5473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8BF45-4218-4124-8616-CAA27E840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4402FE-DE34-48C3-8A4F-55DB9DCC6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s://www.rie.nl/wp-content/uploads/2015/04/Aandeslag3.jpg">
            <a:extLst>
              <a:ext uri="{FF2B5EF4-FFF2-40B4-BE49-F238E27FC236}">
                <a16:creationId xmlns:a16="http://schemas.microsoft.com/office/drawing/2014/main" id="{7E964C28-85D9-4C53-A788-5B652D02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" y="745435"/>
            <a:ext cx="12168281" cy="40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8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F5B212-4D93-4805-A5A7-45598B320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74000"/>
            <a:ext cx="9160600" cy="7200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Veilig en gezond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1B395-F7E6-4B2F-9DF8-2D91AF4D6983}"/>
              </a:ext>
            </a:extLst>
          </p:cNvPr>
          <p:cNvSpPr txBox="1"/>
          <p:nvPr/>
        </p:nvSpPr>
        <p:spPr>
          <a:xfrm>
            <a:off x="720000" y="2006600"/>
            <a:ext cx="8614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Opties voor verbetering: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Taakroulatie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Micropauzes en samen lachen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Preventief werkplekonderzoek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Gebruik Arbo catalogus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5A0CC9-2356-4142-8CF4-90121EC5E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91" y="4699651"/>
            <a:ext cx="5766169" cy="15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F5B212-4D93-4805-A5A7-45598B320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74000"/>
            <a:ext cx="9160600" cy="7200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Preventief werkplekonderzoek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FB3151F-7C79-4BD1-BAE6-C6CB655DC21B}"/>
              </a:ext>
            </a:extLst>
          </p:cNvPr>
          <p:cNvSpPr txBox="1"/>
          <p:nvPr/>
        </p:nvSpPr>
        <p:spPr>
          <a:xfrm>
            <a:off x="808074" y="1903228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Preventief werkplekonderzoek</a:t>
            </a:r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FC09F3-2DD0-4A06-ABD9-028ADDDB2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95" y="2486246"/>
            <a:ext cx="3375284" cy="337528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7D6C82E-DC32-44FE-82BB-8C2D56ED1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160" y="3827429"/>
            <a:ext cx="47339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5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6BC81-963F-44AA-94D4-6F4B4BC5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 jij veilig?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A45600-2669-4825-86BA-6AF7DD627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90" y="2338943"/>
            <a:ext cx="8522820" cy="40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DDE2D-F2E8-58A3-FF65-A069DB34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Wat kan er op jouw leerbedrijf verbeterd worden om de risico’s te verkleinen/weg te nemen?</a:t>
            </a:r>
          </a:p>
        </p:txBody>
      </p:sp>
    </p:spTree>
    <p:extLst>
      <p:ext uri="{BB962C8B-B14F-4D97-AF65-F5344CB8AC3E}">
        <p14:creationId xmlns:p14="http://schemas.microsoft.com/office/powerpoint/2010/main" val="259376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2F83B9-2D4C-4BBF-BD20-B806E9FE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0205"/>
            <a:ext cx="10518776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RIE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6C52CD-CF9A-4251-ADC9-455B7CCB6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9" y="5551200"/>
            <a:ext cx="6583362" cy="1075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Risico Inventarisatie en Evaluatie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8E27CE3-6853-0972-C150-98E618994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74" b="20874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Rechthoek 3">
            <a:extLst>
              <a:ext uri="{FF2B5EF4-FFF2-40B4-BE49-F238E27FC236}">
                <a16:creationId xmlns:a16="http://schemas.microsoft.com/office/drawing/2014/main" id="{75358F96-669B-4B5A-966E-C2EBC96F454C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792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Gele bloemen in een bloemenveld">
            <a:extLst>
              <a:ext uri="{FF2B5EF4-FFF2-40B4-BE49-F238E27FC236}">
                <a16:creationId xmlns:a16="http://schemas.microsoft.com/office/drawing/2014/main" id="{CDDBC68E-EF2C-A4DE-03B8-595062DDE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 t="9091" r="1706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8D11E3-DEA7-56E4-2F63-38AC3380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Vaste planten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091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26A8B-45CF-5ACB-AF50-FD8F44B6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C24909-10E4-A939-012D-9E9CA069C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zijn vaste planten?</a:t>
            </a:r>
          </a:p>
          <a:p>
            <a:endParaRPr lang="nl-NL" dirty="0"/>
          </a:p>
          <a:p>
            <a:r>
              <a:rPr lang="nl-NL" dirty="0"/>
              <a:t>Uitzonderingen;</a:t>
            </a:r>
          </a:p>
          <a:p>
            <a:endParaRPr lang="nl-NL" dirty="0"/>
          </a:p>
          <a:p>
            <a:r>
              <a:rPr lang="nl-NL" dirty="0"/>
              <a:t>Waarom houden we ze?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5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12. Echinacea </a:t>
            </a:r>
            <a:r>
              <a:rPr lang="nl-NL" dirty="0" err="1"/>
              <a:t>purpurea</a:t>
            </a:r>
            <a:r>
              <a:rPr lang="nl-NL" dirty="0"/>
              <a:t> ‘Magnus’/ Rode zonnehoed</a:t>
            </a:r>
          </a:p>
        </p:txBody>
      </p:sp>
      <p:pic>
        <p:nvPicPr>
          <p:cNvPr id="30722" name="Picture 2" descr="http://www.jeltingatuin.nl/images/tuin%202008%20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761" y="1641444"/>
            <a:ext cx="3868823" cy="51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46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75518"/>
              </p:ext>
            </p:extLst>
          </p:nvPr>
        </p:nvGraphicFramePr>
        <p:xfrm>
          <a:off x="2063552" y="404661"/>
          <a:ext cx="8136904" cy="626469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0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Naam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i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Echinacea purpurea ‘Magnus’ – Zonnehoed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Sierwaarde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wat hangende bloemblaadjes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Bloemkleur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Donker Rood Paars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Bloeitijd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Juli tot en met September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Hoogte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 centimeter tot 75 centimeter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Standplaats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Grondsoort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Goed doorlatende grond dat voedzaam is. Mag wat droog zijn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Aantal planten m</a:t>
                      </a:r>
                      <a:r>
                        <a:rPr lang="nl-NL" sz="1400" b="1" u="sng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Winterhardheid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Goed winterhard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Toepassing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Als borderbeplanting - Vakbeplanting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2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Opmerkingen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Heeft ruw blad 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144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13. </a:t>
            </a:r>
            <a:r>
              <a:rPr lang="nl-NL" dirty="0" err="1"/>
              <a:t>Eupatorium</a:t>
            </a:r>
            <a:r>
              <a:rPr lang="nl-NL" dirty="0"/>
              <a:t> </a:t>
            </a:r>
            <a:r>
              <a:rPr lang="nl-NL" dirty="0" err="1"/>
              <a:t>maculatum</a:t>
            </a:r>
            <a:r>
              <a:rPr lang="nl-NL" dirty="0"/>
              <a:t>/ Koninginnekruid, Leverkruid</a:t>
            </a:r>
          </a:p>
        </p:txBody>
      </p:sp>
      <p:pic>
        <p:nvPicPr>
          <p:cNvPr id="33794" name="Picture 2" descr="http://lindenland.files.wordpress.com/2012/02/eupatorium_purpure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656" y="1916832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64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919536" y="332658"/>
          <a:ext cx="8208912" cy="633670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2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2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Naam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i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Eupatorium maculatum – Koninginnekruid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Sierwaarde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grote bloemschermen op lange stelen in een compacte plant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Bloemkleur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Roze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Bloeitijd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Augustus en September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Hoogte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 centimeter tot 200 centimeter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Standplaats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 – Halfschaduw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Grondsoort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Vochtige grond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Aantal planten m</a:t>
                      </a:r>
                      <a:r>
                        <a:rPr lang="nl-NL" sz="1400" b="1" u="sng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 tot 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Winterhardheid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Goed winterhard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Toepassing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Als borderplanting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Opmerkingen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Wordt ook wel Leverkruid genoemd 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909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14. </a:t>
            </a:r>
            <a:r>
              <a:rPr lang="nl-NL" dirty="0" err="1"/>
              <a:t>Euphorbia</a:t>
            </a:r>
            <a:r>
              <a:rPr lang="nl-NL" dirty="0"/>
              <a:t> </a:t>
            </a:r>
            <a:r>
              <a:rPr lang="nl-NL" dirty="0" err="1"/>
              <a:t>cyparissias</a:t>
            </a:r>
            <a:r>
              <a:rPr lang="nl-NL" dirty="0"/>
              <a:t>/ Wolfsmelk</a:t>
            </a:r>
          </a:p>
        </p:txBody>
      </p:sp>
      <p:pic>
        <p:nvPicPr>
          <p:cNvPr id="37890" name="Picture 2" descr="http://upload.wikimedia.org/wikipedia/commons/d/d4/Euphorbia_cyparissias_02_bgi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721" y="1304121"/>
            <a:ext cx="4464496" cy="54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87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991544" y="332657"/>
          <a:ext cx="8208912" cy="633670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2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2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Naam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 b="1" i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Euphorbia cyparissias – Wolfsmelk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Sierwaarde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stengel met de lange smalle blaadjes waar een bolvormige bloem bovenop staat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Bloemkleur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Geel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Bloeitijd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Juni en Juli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Hoogte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centimeter tot 50 centimeter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Standplaats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 – Halfschaduw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Grondsoort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Goed doorlatende grond die niet te nat mag zijn. Het liefst kalkhoudende grond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Aantal planten m</a:t>
                      </a:r>
                      <a:r>
                        <a:rPr lang="nl-NL" sz="1300" b="1" u="sng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nl-NL" sz="1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Winterhardheid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Redelijk winterhard maar met kale vorst afdekken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Toepassing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Als borderbeplanting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Opmerkingen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Heeft wit melksap dat vrij komt als je iets van de plant afbreekt, het kan irriterend zijn op de huid – Is wintergroen –Het blad is grijsgroen – In het voorjaar tot 15 centimeter boven de grond afknippen voor een compacte plant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07" marR="86707" marT="43353" marB="43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580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15. Geranium </a:t>
            </a:r>
            <a:r>
              <a:rPr lang="nl-NL" dirty="0" err="1"/>
              <a:t>himalayense</a:t>
            </a:r>
            <a:r>
              <a:rPr lang="nl-NL" dirty="0"/>
              <a:t>/ Ooievaarsbek</a:t>
            </a:r>
          </a:p>
        </p:txBody>
      </p:sp>
      <p:pic>
        <p:nvPicPr>
          <p:cNvPr id="40962" name="Picture 2" descr="http://upload.wikimedia.org/wikipedia/commons/f/ff/Geranium_himalayense,_Cloppenburg_(DE)_P62442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862" y="162880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www.extension.iastate.edu/newsrel/reiman/BlueGerani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742" y="1556793"/>
            <a:ext cx="55911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82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567608" y="620688"/>
          <a:ext cx="7056784" cy="604867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4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4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Naam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i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Geranium himalayense – Ooievaarsbek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Sierwaarde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violet blauwe bloementje op de dunne steeltjes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Bloemkleur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Violetblauw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Bloeitijd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Juni en Juli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Hoogte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centimeter tot 50 centimeter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Standplaats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 – Halfschaduw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Grondsoort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Kan overal maar het mag niet te nat zijn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5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Aantal planten m</a:t>
                      </a:r>
                      <a:r>
                        <a:rPr lang="nl-NL" sz="1400" b="1" u="sng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tot 7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Winterhardheid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Goed winterhard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Toepassing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Als borderbeplanting – Vakbeplanting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2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Opmerkingen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Synoniemen: Geranium </a:t>
                      </a:r>
                      <a:r>
                        <a:rPr lang="nl-NL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grandiflorum</a:t>
                      </a: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/ Geranium </a:t>
                      </a:r>
                      <a:r>
                        <a:rPr lang="nl-NL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meeboldii</a:t>
                      </a: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Groeit door ondergrondse uitlopers – Goede bodembedekker – Er zijn verschillende cultivars met enkele en gevulde bloemen en verschillende kleuren – De Ooievaarsbek met de grootste bloemen – Behoudt in zachte winters deels het blad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14" marR="89414" marT="44707" marB="447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60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8BD7796-4CA7-47CA-96C8-5D67B5C04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753" y="805898"/>
            <a:ext cx="8280000" cy="7200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Opdracht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8D58C11-8C7A-4E45-89FF-286FDFF11EDD}"/>
              </a:ext>
            </a:extLst>
          </p:cNvPr>
          <p:cNvSpPr txBox="1"/>
          <p:nvPr/>
        </p:nvSpPr>
        <p:spPr>
          <a:xfrm>
            <a:off x="568171" y="2059825"/>
            <a:ext cx="9743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Geef aan hoe je BPV-bedrijf zorgt voor een gezond en veilige werkomgeving?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Heb/krijg je voldoende uitdagende taken?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98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16. Geranium </a:t>
            </a:r>
            <a:r>
              <a:rPr lang="nl-NL" dirty="0" err="1"/>
              <a:t>sanguineum</a:t>
            </a:r>
            <a:r>
              <a:rPr lang="nl-NL" dirty="0"/>
              <a:t>/ Bloedrode ooievaarsbek</a:t>
            </a:r>
          </a:p>
        </p:txBody>
      </p:sp>
      <p:pic>
        <p:nvPicPr>
          <p:cNvPr id="45058" name="Picture 2" descr="http://4.bp.blogspot.com/_r2i-KTCB1g0/S_GetcQfi5I/AAAAAAAACAo/KSZ0pFV610Y/s1600/20604A-Geranium-Max-Frei-A-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624" y="1844825"/>
            <a:ext cx="6477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0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1919536" y="764705"/>
          <a:ext cx="7848872" cy="568863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3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1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Naam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Geranium </a:t>
                      </a:r>
                      <a:r>
                        <a:rPr lang="nl-NL" sz="1800" b="1" i="1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sanguineum</a:t>
                      </a:r>
                      <a:r>
                        <a:rPr lang="nl-NL" sz="1800" b="1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Ooievaarsbek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Sierwaarde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vele bloemen onder het blad en boven het blad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Bloemkleur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Rood Roodpaars/</a:t>
                      </a:r>
                      <a:r>
                        <a:rPr lang="nl-NL" sz="1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Roze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Bloeitijd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Juni en Juli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Hoogte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centimeter tot 50 centimeter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Standplaats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 – Halfschaduw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Grondsoort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Kan overal maar het mag niet te nat zijn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Aantal planten m</a:t>
                      </a:r>
                      <a:r>
                        <a:rPr lang="nl-NL" sz="1400" b="1" u="sng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tot 7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Winterhardheid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Goed winterhard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Toepassing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Als borderbeplanting – Als vakbeplanting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5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Opmerkingen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Behoud in zachte winters het blad – Kan gaan woekeren – Is zijn verschillende cultivars met roodpaarsachtige bloemen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764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17. </a:t>
            </a:r>
            <a:r>
              <a:rPr lang="nl-NL" dirty="0" err="1"/>
              <a:t>Gypsophila</a:t>
            </a:r>
            <a:r>
              <a:rPr lang="nl-NL" dirty="0"/>
              <a:t> </a:t>
            </a:r>
            <a:r>
              <a:rPr lang="nl-NL" dirty="0" err="1"/>
              <a:t>paniculata</a:t>
            </a:r>
            <a:r>
              <a:rPr lang="nl-NL" dirty="0"/>
              <a:t> ‘Bristol </a:t>
            </a:r>
            <a:r>
              <a:rPr lang="nl-NL" dirty="0" err="1"/>
              <a:t>Fairy</a:t>
            </a:r>
            <a:r>
              <a:rPr lang="nl-NL" dirty="0"/>
              <a:t>’/ Gipskruid</a:t>
            </a:r>
          </a:p>
        </p:txBody>
      </p:sp>
      <p:pic>
        <p:nvPicPr>
          <p:cNvPr id="47106" name="Picture 2" descr="http://www.thienemans.com/photos/var/albums/Perennials/Gypsophila_paniculata_Bristol_Fairy.jpg?m=13161364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689" y="1700808"/>
            <a:ext cx="58959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42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207569" y="764707"/>
          <a:ext cx="7848871" cy="561662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07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Naam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Gypsophila paniculata ‘Bristol Fairy’ – Gipskruid 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Sierwaarde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Een grote bloemtros met vele kleine bloemetjes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Bloemkleur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Wit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Bloeitijd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Juli en Augustus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Hoogte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  centimeter tot 75 centimeter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Standplaats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Grondsoort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Goed doorlatende kalkrijke grond die wat aan de droge kant mag zijn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Aantal planten m</a:t>
                      </a:r>
                      <a:r>
                        <a:rPr lang="nl-NL" sz="1400" b="1" u="sng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Winterhardheid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Als ze niet te nat zijn goed winterhard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Toepassing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combinatie met andere planten in de border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2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Opmerkingen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Gevulde bloemen – Luchtige groeiwijze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175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18. </a:t>
            </a:r>
            <a:r>
              <a:rPr lang="nl-NL" dirty="0" err="1"/>
              <a:t>Helianthemum</a:t>
            </a:r>
            <a:r>
              <a:rPr lang="nl-NL" dirty="0"/>
              <a:t> ‘The </a:t>
            </a:r>
            <a:r>
              <a:rPr lang="nl-NL" dirty="0" err="1"/>
              <a:t>Bride</a:t>
            </a:r>
            <a:r>
              <a:rPr lang="nl-NL" dirty="0"/>
              <a:t>’/ Zonneroosje</a:t>
            </a:r>
          </a:p>
        </p:txBody>
      </p:sp>
      <p:pic>
        <p:nvPicPr>
          <p:cNvPr id="51202" name="Picture 2" descr="http://www.darcyeverest.co.uk/wp-content/uploads/P10108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2" y="191683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http://images112.fotki.com/v106/photos/8/8126/13080/Heidi_Helianthemum_X_The_Bride-v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113" y="3070472"/>
            <a:ext cx="3302997" cy="34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32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207568" y="620691"/>
          <a:ext cx="7704856" cy="597666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0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2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Naam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i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Helianthemum ‘The Bride’ – Zonneroosje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Sierwaarde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Een kruipend plantje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Bloemkleur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Wit (met een licht geel hart)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Bloeitijd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Mei tot en met Juli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Hoogte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centimeter tot 25 centimeter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Standplaats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Grondsoort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Goed doorlatende kalkhoudende grond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Aantal planten m</a:t>
                      </a:r>
                      <a:r>
                        <a:rPr lang="nl-NL" sz="1400" b="1" u="sng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tot 7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2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Winterhardheid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Matig winterhard. Bij strenge of langdurige vorst afdekken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Toepassing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Rotsbeplanting – In bakken – Als borderbeplanting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37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Opmerkingen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Een klein heestertje – Heeft een rijke bloei – Heeft slappe stengels – Het blad is grijsgroen – De bloemen zitten aan het eind van de stengels – Synoniem: </a:t>
                      </a:r>
                      <a:r>
                        <a:rPr lang="nl-NL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Helianthemum</a:t>
                      </a: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‘</a:t>
                      </a:r>
                      <a:r>
                        <a:rPr lang="nl-NL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Snow</a:t>
                      </a: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Queen’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759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19. </a:t>
            </a:r>
            <a:r>
              <a:rPr lang="nl-NL" dirty="0" err="1"/>
              <a:t>Helianthemum</a:t>
            </a:r>
            <a:r>
              <a:rPr lang="nl-NL" dirty="0"/>
              <a:t> ‘</a:t>
            </a:r>
            <a:r>
              <a:rPr lang="nl-NL" dirty="0" err="1"/>
              <a:t>Henfield</a:t>
            </a:r>
            <a:r>
              <a:rPr lang="nl-NL" dirty="0"/>
              <a:t> </a:t>
            </a:r>
            <a:r>
              <a:rPr lang="nl-NL" dirty="0" err="1"/>
              <a:t>Brillant</a:t>
            </a:r>
            <a:r>
              <a:rPr lang="nl-NL" dirty="0"/>
              <a:t>’/ Zonneroosje</a:t>
            </a:r>
          </a:p>
        </p:txBody>
      </p:sp>
      <p:pic>
        <p:nvPicPr>
          <p:cNvPr id="53250" name="Picture 2" descr="http://youreasygarden.com/sites/default/files/sunrose%20or%20helianthem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577" y="1917745"/>
            <a:ext cx="4763269" cy="47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faroutflora.files.wordpress.com/2010/04/dsc_0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310" y="4115683"/>
            <a:ext cx="3875186" cy="257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08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2207568" y="620688"/>
          <a:ext cx="7704856" cy="547260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874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Naam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i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Helianthemum ‘Henfield Brilliant’ – Zonneroosje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Sierwaarde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Een kruipend plantje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Bloemkleur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Rood Oranje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Bloeitijd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Mei tot en met Juli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Hoogte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centimeter tot 25 centimeter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Standplaats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Grondsoort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Goed doorlatende kalkhoudende grond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Aantal planten m</a:t>
                      </a:r>
                      <a:r>
                        <a:rPr lang="nl-NL" sz="1400" b="1" u="sng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tot 7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Winterhardheid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Matig winterhard. Bij strenge of langdurige vorst afdekken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Toepassing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Rotsbeplanting – In bakken – Als borderbeplanting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58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Opmerkingen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Een klein heestertje – Heeft een rijke bloei – Heeft slappe stengels – Het blad is grijsgroen – De bloemen zitten aan het eind van de stengels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356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20. Hosta </a:t>
            </a:r>
            <a:r>
              <a:rPr lang="nl-NL" dirty="0" err="1"/>
              <a:t>fortunei</a:t>
            </a:r>
            <a:r>
              <a:rPr lang="nl-NL" dirty="0"/>
              <a:t>/ Hosta, hartlelie</a:t>
            </a:r>
          </a:p>
        </p:txBody>
      </p:sp>
      <p:pic>
        <p:nvPicPr>
          <p:cNvPr id="55298" name="Picture 2" descr="http://upload.wikimedia.org/wikipedia/commons/9/92/Hosta_fortunei_Picta_for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672" y="1484784"/>
            <a:ext cx="554355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82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279576" y="620691"/>
          <a:ext cx="7632848" cy="590465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884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8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Naam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i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Hosta fortunei (cultivars)- Hartlelie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Sierwaarde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verschillende bladvormen en bladkleuren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Bloemkleur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Licht Paars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Bloeitijd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Juli en Augustus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Hoogte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centimeter tot 50 centimeter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Standplaats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 – Halfschaduw – Schaduw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Grondsoort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Voedzame vochtige grond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Aantal planten m</a:t>
                      </a:r>
                      <a:r>
                        <a:rPr lang="nl-NL" sz="1400" b="1" u="sng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Winterhardheid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Goed winterhard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Toepassing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potten – Borderbeplanting - Vakbeplanting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Opmerkingen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Andere Nederlandse namen: Hosta / </a:t>
                      </a:r>
                      <a:r>
                        <a:rPr lang="nl-NL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Funkia</a:t>
                      </a:r>
                      <a:r>
                        <a:rPr lang="nl-NL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Er zijn veel verschillende cultivars met hun eigen bloem en blad varianten – Slakken zijn er dol op – Goede bodembedekker – Loopt vrij laat uit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65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F5B212-4D93-4805-A5A7-45598B320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243" y="194075"/>
            <a:ext cx="9160600" cy="7200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Een vitaal bedrijf is mensenwerk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96DDB3D-A078-43A9-9A40-DD34CC1B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18" y="1494000"/>
            <a:ext cx="5372100" cy="51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676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21. Hosta </a:t>
            </a:r>
            <a:r>
              <a:rPr lang="nl-NL" dirty="0" err="1"/>
              <a:t>sieboldiana</a:t>
            </a:r>
            <a:r>
              <a:rPr lang="nl-NL" dirty="0"/>
              <a:t> ‘Elegans’/ Hosta, hartlelie</a:t>
            </a:r>
          </a:p>
        </p:txBody>
      </p:sp>
      <p:pic>
        <p:nvPicPr>
          <p:cNvPr id="56322" name="Picture 2" descr="http://upload.wikimedia.org/wikipedia/commons/0/05/Hosta_sieboldiana_Elegans2UM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800" y="1556793"/>
            <a:ext cx="3761910" cy="50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26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B50AD-2908-A9CF-0B49-621BD2B9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19B8A5-5CA2-1BD7-7B83-D382F9630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436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F5B212-4D93-4805-A5A7-45598B320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74000"/>
            <a:ext cx="9160600" cy="7200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Goed werkgeverschap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F738064-509F-4DF6-90F1-4331C817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34" y="691800"/>
            <a:ext cx="9732266" cy="54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1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Arbobeleid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In de Arbowet staat dat de werkgever verplicht is om een goed </a:t>
            </a:r>
            <a:r>
              <a:rPr lang="nl-NL" i="1" dirty="0"/>
              <a:t>arbobeleid</a:t>
            </a:r>
            <a:r>
              <a:rPr lang="nl-NL" dirty="0"/>
              <a:t> te voeren, zodat de werknemers in een veilige en gezonde omgeving hun werk kunnen doen.</a:t>
            </a:r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061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5DA871-4EA7-9AA4-50E9-30B13790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Heb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werkgeluk</a:t>
            </a:r>
            <a:r>
              <a:rPr lang="en-US" dirty="0"/>
              <a:t>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Hoe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95BE37-719D-942C-863A-0CE8ECD09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490" y="317462"/>
            <a:ext cx="5572227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A403C-A868-3BAE-C7D5-117F2862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 werkgeluk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85D3C4-EC8A-7501-87E3-ECA2C06BA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Minder ziekteverzuim;</a:t>
            </a:r>
          </a:p>
          <a:p>
            <a:r>
              <a:rPr lang="nl-NL" dirty="0"/>
              <a:t>Minder verloop in personeel;</a:t>
            </a:r>
          </a:p>
          <a:p>
            <a:r>
              <a:rPr lang="nl-NL" dirty="0"/>
              <a:t>Verhoogt de motivatie;</a:t>
            </a:r>
          </a:p>
          <a:p>
            <a:r>
              <a:rPr lang="nl-NL" dirty="0"/>
              <a:t>Verbeterende prestatie;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187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623900-7140-5E3F-7E8F-B44295FD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Draag jij bij aan werkgeluk?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F91747-1A9E-471E-F688-C883893AE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264" y="643466"/>
            <a:ext cx="4844803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334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1280</Words>
  <Application>Microsoft Office PowerPoint</Application>
  <PresentationFormat>Breedbeeld</PresentationFormat>
  <Paragraphs>284</Paragraphs>
  <Slides>41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RO Sans</vt:lpstr>
      <vt:lpstr>Kantoorthema</vt:lpstr>
      <vt:lpstr>Maandag 5 juni</vt:lpstr>
      <vt:lpstr>RIE</vt:lpstr>
      <vt:lpstr>Opdracht</vt:lpstr>
      <vt:lpstr>Een vitaal bedrijf is mensenwerk</vt:lpstr>
      <vt:lpstr>Goed werkgeverschap</vt:lpstr>
      <vt:lpstr>Arbobeleid</vt:lpstr>
      <vt:lpstr>Heb jij werkgeluk?  Hoe komt dit?  </vt:lpstr>
      <vt:lpstr>Resultaat werkgeluk</vt:lpstr>
      <vt:lpstr>Draag jij bij aan werkgeluk?</vt:lpstr>
      <vt:lpstr>Veilig en gezond</vt:lpstr>
      <vt:lpstr>Wat is een RI&amp;E</vt:lpstr>
      <vt:lpstr>De uitvoering</vt:lpstr>
      <vt:lpstr>Hulpmiddelen</vt:lpstr>
      <vt:lpstr>Wie maakt de RI&amp;E</vt:lpstr>
      <vt:lpstr>PowerPoint-presentatie</vt:lpstr>
      <vt:lpstr>Veilig en gezond</vt:lpstr>
      <vt:lpstr>Preventief werkplekonderzoek</vt:lpstr>
      <vt:lpstr>Werk jij veilig?</vt:lpstr>
      <vt:lpstr>Wat kan er op jouw leerbedrijf verbeterd worden om de risico’s te verkleinen/weg te nemen?</vt:lpstr>
      <vt:lpstr>Vaste planten</vt:lpstr>
      <vt:lpstr>PowerPoint-presentatie</vt:lpstr>
      <vt:lpstr>12. Echinacea purpurea ‘Magnus’/ Rode zonnehoed</vt:lpstr>
      <vt:lpstr>PowerPoint-presentatie</vt:lpstr>
      <vt:lpstr>13. Eupatorium maculatum/ Koninginnekruid, Leverkruid</vt:lpstr>
      <vt:lpstr>PowerPoint-presentatie</vt:lpstr>
      <vt:lpstr>14. Euphorbia cyparissias/ Wolfsmelk</vt:lpstr>
      <vt:lpstr>PowerPoint-presentatie</vt:lpstr>
      <vt:lpstr>15. Geranium himalayense/ Ooievaarsbek</vt:lpstr>
      <vt:lpstr>PowerPoint-presentatie</vt:lpstr>
      <vt:lpstr>16. Geranium sanguineum/ Bloedrode ooievaarsbek</vt:lpstr>
      <vt:lpstr>PowerPoint-presentatie</vt:lpstr>
      <vt:lpstr>17. Gypsophila paniculata ‘Bristol Fairy’/ Gipskruid</vt:lpstr>
      <vt:lpstr>PowerPoint-presentatie</vt:lpstr>
      <vt:lpstr>18. Helianthemum ‘The Bride’/ Zonneroosje</vt:lpstr>
      <vt:lpstr>PowerPoint-presentatie</vt:lpstr>
      <vt:lpstr>19. Helianthemum ‘Henfield Brillant’/ Zonneroosje</vt:lpstr>
      <vt:lpstr>PowerPoint-presentatie</vt:lpstr>
      <vt:lpstr>20. Hosta fortunei/ Hosta, hartlelie</vt:lpstr>
      <vt:lpstr>PowerPoint-presentatie</vt:lpstr>
      <vt:lpstr>21. Hosta sieboldiana ‘Elegans’/ Hosta, hartlelie</vt:lpstr>
      <vt:lpstr>Opdracht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Maandag 5 juni</dc:title>
  <dc:creator>Regien Mendel - ten Napel</dc:creator>
  <cp:lastModifiedBy>Regien Mendel - ten Napel</cp:lastModifiedBy>
  <cp:revision>2</cp:revision>
  <dcterms:created xsi:type="dcterms:W3CDTF">2023-05-31T09:56:56Z</dcterms:created>
  <dcterms:modified xsi:type="dcterms:W3CDTF">2023-06-21T14:32:53Z</dcterms:modified>
</cp:coreProperties>
</file>